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2" r:id="rId1"/>
  </p:sldMasterIdLst>
  <p:notesMasterIdLst>
    <p:notesMasterId r:id="rId28"/>
  </p:notesMasterIdLst>
  <p:sldIdLst>
    <p:sldId id="365" r:id="rId2"/>
    <p:sldId id="381" r:id="rId3"/>
    <p:sldId id="366" r:id="rId4"/>
    <p:sldId id="380" r:id="rId5"/>
    <p:sldId id="370" r:id="rId6"/>
    <p:sldId id="315" r:id="rId7"/>
    <p:sldId id="281" r:id="rId8"/>
    <p:sldId id="293" r:id="rId9"/>
    <p:sldId id="371" r:id="rId10"/>
    <p:sldId id="389" r:id="rId11"/>
    <p:sldId id="374" r:id="rId12"/>
    <p:sldId id="376" r:id="rId13"/>
    <p:sldId id="377" r:id="rId14"/>
    <p:sldId id="295" r:id="rId15"/>
    <p:sldId id="390" r:id="rId16"/>
    <p:sldId id="391" r:id="rId17"/>
    <p:sldId id="300" r:id="rId18"/>
    <p:sldId id="301" r:id="rId19"/>
    <p:sldId id="393" r:id="rId20"/>
    <p:sldId id="383" r:id="rId21"/>
    <p:sldId id="384" r:id="rId22"/>
    <p:sldId id="386" r:id="rId23"/>
    <p:sldId id="394" r:id="rId24"/>
    <p:sldId id="392" r:id="rId25"/>
    <p:sldId id="362" r:id="rId26"/>
    <p:sldId id="355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0066"/>
    <a:srgbClr val="00863D"/>
    <a:srgbClr val="E3F21C"/>
    <a:srgbClr val="000000"/>
    <a:srgbClr val="00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1" autoAdjust="0"/>
    <p:restoredTop sz="99631" autoAdjust="0"/>
  </p:normalViewPr>
  <p:slideViewPr>
    <p:cSldViewPr>
      <p:cViewPr>
        <p:scale>
          <a:sx n="90" d="100"/>
          <a:sy n="90" d="100"/>
        </p:scale>
        <p:origin x="-384" y="-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0645B25-ACDF-479A-BAD4-EABAF826E881}" type="datetimeFigureOut">
              <a:rPr lang="ru-RU"/>
              <a:pPr>
                <a:defRPr/>
              </a:pPr>
              <a:t>21.11.2017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8E31950-8A6F-46E9-91B0-F794F53FA9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321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E31950-8A6F-46E9-91B0-F794F53FA985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CE5124-3DB8-4FED-934B-B0AD9F806AA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581F58-ABD4-4777-8F58-C63383AC9E81}" type="datetimeFigureOut">
              <a:rPr lang="ru-RU" smtClean="0"/>
              <a:pPr>
                <a:defRPr/>
              </a:pPr>
              <a:t>21.11.2017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A17D19-9FA2-4C79-8A16-6BD7B34759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717803-0A80-407D-A8F0-2143348A642C}" type="datetimeFigureOut">
              <a:rPr lang="ru-RU" smtClean="0"/>
              <a:pPr>
                <a:defRPr/>
              </a:pPr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9FFCB-C042-4EBB-B089-1420AF2906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23131F-6877-489B-ABE5-99897DFC1748}" type="datetimeFigureOut">
              <a:rPr lang="ru-RU" smtClean="0"/>
              <a:pPr>
                <a:defRPr/>
              </a:pPr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1FBD7-F37E-4F6D-8C87-769EEBE98A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7D08C3-F289-4EA7-99E5-89B453165AE8}" type="datetimeFigureOut">
              <a:rPr lang="ru-RU" smtClean="0"/>
              <a:pPr>
                <a:defRPr/>
              </a:pPr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C7F83-8536-4D56-9F43-3AF1225F23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03E422-A93C-4814-B87F-A28DEC7857BF}" type="datetimeFigureOut">
              <a:rPr lang="ru-RU" smtClean="0"/>
              <a:pPr>
                <a:defRPr/>
              </a:pPr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1B182-304A-4295-9136-B837F77309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56BD1D-1003-4870-84E8-813B54040297}" type="datetimeFigureOut">
              <a:rPr lang="ru-RU" smtClean="0"/>
              <a:pPr>
                <a:defRPr/>
              </a:pPr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C218C-93CC-47BD-8052-E59C7279D8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352ED9-4C1F-4333-87F6-0BD38F90200F}" type="datetimeFigureOut">
              <a:rPr lang="ru-RU" smtClean="0"/>
              <a:pPr>
                <a:defRPr/>
              </a:pPr>
              <a:t>21.11.2017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64B168-893B-4460-A812-7A1B281692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6CE9836-DB60-4B12-9D52-2B310C249011}" type="datetimeFigureOut">
              <a:rPr lang="ru-RU" smtClean="0"/>
              <a:pPr>
                <a:defRPr/>
              </a:pPr>
              <a:t>21.11.2017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C3FB15-9C44-45EE-A541-FB6A6DEC94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07437C-52A3-4C7F-82A1-616C5541F5A6}" type="datetimeFigureOut">
              <a:rPr lang="ru-RU" smtClean="0"/>
              <a:pPr>
                <a:defRPr/>
              </a:pPr>
              <a:t>21.11.2017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EFD6F6-74F0-4D8E-953C-88AD2DDE8F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8EAE50-98E5-4AF8-9370-7EAAED42759A}" type="datetimeFigureOut">
              <a:rPr lang="ru-RU" smtClean="0"/>
              <a:pPr>
                <a:defRPr/>
              </a:pPr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DC1AE1-61D4-42F6-A223-BAB5AC0D14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15EC89-5C37-4F79-8CEA-075A13BEB0B5}" type="datetimeFigureOut">
              <a:rPr lang="ru-RU" smtClean="0"/>
              <a:pPr>
                <a:defRPr/>
              </a:pPr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2841F5B6-712C-4AF3-A679-1AC78EB916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3891366-6CF0-4EBB-BDAF-88F87063D2CE}" type="datetimeFigureOut">
              <a:rPr lang="ru-RU" smtClean="0"/>
              <a:pPr>
                <a:defRPr/>
              </a:pPr>
              <a:t>21.11.2017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711F28E-4181-4868-AADE-18C0613D1D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audio" Target="file:///D:\My%20Documents\korm_ptic\sinica.mp3" TargetMode="External"/><Relationship Id="rId1" Type="http://schemas.openxmlformats.org/officeDocument/2006/relationships/audio" Target="../media/audio1.wav"/><Relationship Id="rId6" Type="http://schemas.openxmlformats.org/officeDocument/2006/relationships/image" Target="../media/image20.jpeg"/><Relationship Id="rId5" Type="http://schemas.openxmlformats.org/officeDocument/2006/relationships/image" Target="../media/image9.gif"/><Relationship Id="rId4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5" Type="http://schemas.openxmlformats.org/officeDocument/2006/relationships/image" Target="../media/image21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5" Type="http://schemas.openxmlformats.org/officeDocument/2006/relationships/image" Target="../media/image23.gif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23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audio" Target="../media/audio4.wav"/><Relationship Id="rId6" Type="http://schemas.openxmlformats.org/officeDocument/2006/relationships/image" Target="../media/image28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audio" Target="../media/audio4.wav"/><Relationship Id="rId7" Type="http://schemas.openxmlformats.org/officeDocument/2006/relationships/image" Target="../media/image26.jpeg"/><Relationship Id="rId2" Type="http://schemas.openxmlformats.org/officeDocument/2006/relationships/audio" Target="../media/audio2.wav"/><Relationship Id="rId1" Type="http://schemas.openxmlformats.org/officeDocument/2006/relationships/audio" Target="../media/audio3.wav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0.jpeg"/><Relationship Id="rId4" Type="http://schemas.openxmlformats.org/officeDocument/2006/relationships/audio" Target="../media/audio5.wav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18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19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10" descr="http://animashky.ru/flist/objiv/311/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3786190"/>
            <a:ext cx="10477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5" descr="http://www.fantasyflash.ru/anime/bird/image/bird2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642918"/>
            <a:ext cx="7143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5" descr="http://www.fantasyflash.ru/anime/bird/image/bird2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1142984"/>
            <a:ext cx="714375" cy="95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5" descr="http://www.fantasyflash.ru/anime/bird/image/bird2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785794"/>
            <a:ext cx="7143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5" name="WordArt 15"/>
          <p:cNvSpPr>
            <a:spLocks noChangeArrowheads="1" noChangeShapeType="1" noTextEdit="1"/>
          </p:cNvSpPr>
          <p:nvPr/>
        </p:nvSpPr>
        <p:spPr bwMode="auto">
          <a:xfrm>
            <a:off x="1500166" y="1071546"/>
            <a:ext cx="6786610" cy="450059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54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П т и </a:t>
            </a:r>
            <a:r>
              <a:rPr lang="ru-RU" sz="5400" b="1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ц</a:t>
            </a:r>
            <a:r>
              <a:rPr lang="ru-RU" sz="54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</a:t>
            </a:r>
            <a:r>
              <a:rPr lang="ru-RU" sz="5400" b="1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ы</a:t>
            </a:r>
            <a:r>
              <a:rPr lang="ru-RU" sz="54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  </a:t>
            </a:r>
            <a:r>
              <a:rPr lang="ru-RU" sz="5400" b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зимой</a:t>
            </a:r>
            <a:endParaRPr lang="ru-RU" sz="54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pic>
        <p:nvPicPr>
          <p:cNvPr id="13" name="Picture 4" descr="C:\Users\Пользователь\Documents\Анимация\animashky\ОБЫЧНЫЕ\животные\птицы\788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642918"/>
            <a:ext cx="172402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http://www.fantasyflash.ru/anime/bird/image/bird2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57166"/>
            <a:ext cx="7143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083425" y="1974414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5400" b="1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 </a:t>
            </a:r>
            <a:endParaRPr lang="ru-RU" sz="5400" b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pic>
        <p:nvPicPr>
          <p:cNvPr id="17" name="Picture 2" descr="Картинка 118 из 24942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85784" y="5286388"/>
            <a:ext cx="2381240" cy="2381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7" descr="C:\Users\Пользователь\Documents\Анимация\animashky\ОБЫЧНЫЕ\животные\птицы\800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4786322"/>
            <a:ext cx="11049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 descr="C:\Users\Пользователь\Documents\Анимация\animashky\ОБЫЧНЫЕ\животные\птицы\800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0694" y="5072074"/>
            <a:ext cx="11049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C:\Users\Пользователь\Documents\Анимация\animashky\ОБЫЧНЫЕ\животные\птицы\800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5500702"/>
            <a:ext cx="11049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5" y="1143000"/>
            <a:ext cx="24237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lang="ru-RU" sz="2000" b="1" dirty="0">
              <a:solidFill>
                <a:srgbClr val="00863D"/>
              </a:solidFill>
              <a:latin typeface="Calibri" pitchFamily="34" charset="0"/>
            </a:endParaRPr>
          </a:p>
          <a:p>
            <a:r>
              <a:rPr lang="ru-RU" sz="2000" dirty="0">
                <a:solidFill>
                  <a:srgbClr val="00863D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7" name="Выноска-облако 6"/>
          <p:cNvSpPr/>
          <p:nvPr/>
        </p:nvSpPr>
        <p:spPr>
          <a:xfrm>
            <a:off x="642910" y="3143248"/>
            <a:ext cx="7143800" cy="2928958"/>
          </a:xfrm>
          <a:prstGeom prst="cloudCallout">
            <a:avLst>
              <a:gd name="adj1" fmla="val 42645"/>
              <a:gd name="adj2" fmla="val -124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И зимой ей не сидится: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Над моим окном кружится,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Хлебных крошек и пшеницы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Просит к завтраку... 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Picture 5" descr="C:\Documents and Settings\323\Рабочий стол\Портфель\большие анимашки\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500042"/>
            <a:ext cx="23050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xn----etbdramlkdavfpy3d.xn--p1ai/assets/images/resources/1948/sinic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714356"/>
            <a:ext cx="3887292" cy="2571768"/>
          </a:xfrm>
          <a:prstGeom prst="rect">
            <a:avLst/>
          </a:prstGeom>
          <a:noFill/>
        </p:spPr>
      </p:pic>
      <p:pic>
        <p:nvPicPr>
          <p:cNvPr id="9" name="Picture 2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негирь 1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557214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sinica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260475" y="1484313"/>
            <a:ext cx="260311" cy="260311"/>
          </a:xfrm>
          <a:prstGeom prst="rect">
            <a:avLst/>
          </a:prstGeom>
          <a:noFill/>
        </p:spPr>
      </p:pic>
      <p:pic>
        <p:nvPicPr>
          <p:cNvPr id="12" name="sinica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108075" y="1636713"/>
            <a:ext cx="260311" cy="26031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3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3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583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10000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428596" y="3286124"/>
            <a:ext cx="7715304" cy="321471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Все ворует что блестит,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Глаз её, за всем следит.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На хвосте, приносит вести,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Нрав болтливый, всем известен.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На ветвях сидит </a:t>
            </a:r>
            <a:r>
              <a:rPr lang="ru-RU" sz="2000" b="1" dirty="0" err="1" smtClean="0">
                <a:solidFill>
                  <a:srgbClr val="FF0000"/>
                </a:solidFill>
              </a:rPr>
              <a:t>высОко</a:t>
            </a:r>
            <a:r>
              <a:rPr lang="ru-RU" sz="2000" b="1" dirty="0" smtClean="0">
                <a:solidFill>
                  <a:srgbClr val="FF0000"/>
                </a:solidFill>
              </a:rPr>
              <a:t>,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А зовут её? 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5" descr="C:\Documents and Settings\323\Рабочий стол\Портфель\большие анимашки\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500042"/>
            <a:ext cx="23050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орока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72" y="5929330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ebirds.ru/images/first/2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642918"/>
            <a:ext cx="4000528" cy="31587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3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9800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357158" y="3000372"/>
            <a:ext cx="7429552" cy="335758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Тук да тук, тук да тук,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Что в лесу за странный стук?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Это леса врачеватель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Трудится весёлый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5" descr="C:\Documents and Settings\323\Рабочий стол\Портфель\большие анимашки\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500042"/>
            <a:ext cx="23050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dasha46.narod.ru/Encyclopedic_Knowledge/Biology/Animals/Birds/2/Dyate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500042"/>
            <a:ext cx="2857520" cy="3571900"/>
          </a:xfrm>
          <a:prstGeom prst="rect">
            <a:avLst/>
          </a:prstGeom>
          <a:noFill/>
        </p:spPr>
      </p:pic>
      <p:pic>
        <p:nvPicPr>
          <p:cNvPr id="5" name="Picture 9">
            <a:hlinkClick r:id="" action="ppaction://media"/>
          </p:cNvPr>
          <p:cNvPicPr>
            <a:picLocks noRot="1"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62" y="5929330"/>
            <a:ext cx="576263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0" y="1142984"/>
            <a:ext cx="6072198" cy="3357586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70C0"/>
                </a:solidFill>
              </a:rPr>
              <a:t>Хохолочек на головке.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Птица яркая. Так ловко,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Будто дует кто в свирель,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Распевает </a:t>
            </a:r>
            <a:br>
              <a:rPr lang="ru-RU" sz="2400" dirty="0" smtClean="0">
                <a:solidFill>
                  <a:srgbClr val="0070C0"/>
                </a:solidFill>
              </a:rPr>
            </a:b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3" name="Picture 5" descr="C:\Documents and Settings\323\Рабочий стол\Портфель\большие анимашки\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500042"/>
            <a:ext cx="23050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виристель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6000768"/>
            <a:ext cx="468312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stremilov.com/birds/coe_cedwax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34" y="2914621"/>
            <a:ext cx="3286148" cy="394337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7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Картинка 100 из 39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00108"/>
            <a:ext cx="2357454" cy="1791053"/>
          </a:xfrm>
          <a:prstGeom prst="rect">
            <a:avLst/>
          </a:prstGeom>
          <a:noFill/>
        </p:spPr>
      </p:pic>
      <p:sp>
        <p:nvSpPr>
          <p:cNvPr id="4" name="Выноска-облако 3"/>
          <p:cNvSpPr/>
          <p:nvPr/>
        </p:nvSpPr>
        <p:spPr>
          <a:xfrm>
            <a:off x="2786050" y="785794"/>
            <a:ext cx="6215106" cy="1643074"/>
          </a:xfrm>
          <a:prstGeom prst="cloudCallout">
            <a:avLst>
              <a:gd name="adj1" fmla="val 42645"/>
              <a:gd name="adj2" fmla="val -124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Давайте запомним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птицы, которые осенью никуда не улетают, зимуют в наших краях. Это 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зимующие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птицы.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Picture 3" descr="Картинка 8 из 658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17746" flipH="1">
            <a:off x="7268380" y="4395424"/>
            <a:ext cx="1783116" cy="2167923"/>
          </a:xfrm>
          <a:prstGeom prst="rect">
            <a:avLst/>
          </a:prstGeom>
          <a:noFill/>
        </p:spPr>
      </p:pic>
      <p:pic>
        <p:nvPicPr>
          <p:cNvPr id="7" name="Picture 11" descr="Картинка 4 из 655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286512" y="2571744"/>
            <a:ext cx="2500330" cy="1579692"/>
          </a:xfrm>
          <a:prstGeom prst="rect">
            <a:avLst/>
          </a:prstGeom>
          <a:noFill/>
        </p:spPr>
      </p:pic>
      <p:pic>
        <p:nvPicPr>
          <p:cNvPr id="51204" name="Picture 4" descr="https://arhivurokov.ru/multiurok/a/c/f/acfdd40c541c7a38a1e4d6e6a99861144a433656/izobrazhieniie-zimuiushchikh-i-pierieliotnykh-ptits_2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4214818"/>
            <a:ext cx="2912829" cy="2428868"/>
          </a:xfrm>
          <a:prstGeom prst="rect">
            <a:avLst/>
          </a:prstGeom>
          <a:noFill/>
        </p:spPr>
      </p:pic>
      <p:pic>
        <p:nvPicPr>
          <p:cNvPr id="11" name="Picture 2" descr="http://ped-kopilka.ru/upload/blogs2/2016/3/38468_6bbec25541f4d56dfddce8996b166f9c.jp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2285992"/>
            <a:ext cx="3286149" cy="2357455"/>
          </a:xfrm>
          <a:prstGeom prst="rect">
            <a:avLst/>
          </a:prstGeom>
          <a:noFill/>
        </p:spPr>
      </p:pic>
      <p:pic>
        <p:nvPicPr>
          <p:cNvPr id="13" name="Picture 2" descr="http://stremilov.com/birds/coe_cedwax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486125"/>
            <a:ext cx="2714644" cy="33718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allyslide.com/thumbs/c0e61beaf2b51527365782393a03643c/img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1000108"/>
            <a:ext cx="8048628" cy="5715000"/>
          </a:xfrm>
          <a:prstGeom prst="rect">
            <a:avLst/>
          </a:prstGeom>
          <a:noFill/>
        </p:spPr>
      </p:pic>
      <p:pic>
        <p:nvPicPr>
          <p:cNvPr id="3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орока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6072206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воробей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6710" y="3429000"/>
            <a:ext cx="785818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3" name="ворона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272" y="6072206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2">
            <a:hlinkClick r:id="" action="ppaction://media"/>
          </p:cNvPr>
          <p:cNvPicPr>
            <a:picLocks noRot="1" noChangeAspect="1" noChangeArrowheads="1"/>
          </p:cNvPicPr>
          <p:nvPr>
            <a:wavAudioFile r:embed="rId4" name="снегирь 1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3643314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2">
            <a:hlinkClick r:id="" action="ppaction://media"/>
          </p:cNvPr>
          <p:cNvPicPr>
            <a:picLocks noRot="1" noChangeAspect="1" noChangeArrowheads="1"/>
          </p:cNvPicPr>
          <p:nvPr>
            <a:wavAudioFile r:embed="rId4" name="снегирь 1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4071942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98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8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9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58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583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0" y="188913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Calibri" pitchFamily="34" charset="0"/>
              </a:rPr>
              <a:t>       </a:t>
            </a:r>
          </a:p>
        </p:txBody>
      </p:sp>
      <p:pic>
        <p:nvPicPr>
          <p:cNvPr id="4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ворона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06" y="4500570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2" name="воробей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6215082"/>
            <a:ext cx="785818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3" name="сорока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3929066"/>
            <a:ext cx="5762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Выноска-облако 7"/>
          <p:cNvSpPr/>
          <p:nvPr/>
        </p:nvSpPr>
        <p:spPr>
          <a:xfrm>
            <a:off x="2143108" y="642918"/>
            <a:ext cx="4786346" cy="2071702"/>
          </a:xfrm>
          <a:prstGeom prst="cloudCallout">
            <a:avLst>
              <a:gd name="adj1" fmla="val 12500"/>
              <a:gd name="adj2" fmla="val 17788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Угадай, чей голос?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9" name="Picture 4" descr="https://arhivurokov.ru/multiurok/a/c/f/acfdd40c541c7a38a1e4d6e6a99861144a433656/izobrazhieniie-zimuiushchikh-i-pierieliotnykh-ptits_2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2071678"/>
            <a:ext cx="2912829" cy="2428868"/>
          </a:xfrm>
          <a:prstGeom prst="rect">
            <a:avLst/>
          </a:prstGeom>
          <a:noFill/>
        </p:spPr>
      </p:pic>
      <p:pic>
        <p:nvPicPr>
          <p:cNvPr id="12" name="Picture 2" descr="http://stremilov.com/birds/coe_cedwax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43372" y="3357562"/>
            <a:ext cx="2214578" cy="3071834"/>
          </a:xfrm>
          <a:prstGeom prst="rect">
            <a:avLst/>
          </a:prstGeom>
          <a:noFill/>
        </p:spPr>
      </p:pic>
      <p:pic>
        <p:nvPicPr>
          <p:cNvPr id="13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4" name="свиристель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29388" y="6215082"/>
            <a:ext cx="468312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1" descr="vor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2000240"/>
            <a:ext cx="2100252" cy="1962161"/>
          </a:xfrm>
          <a:prstGeom prst="rect">
            <a:avLst/>
          </a:prstGeom>
          <a:noFill/>
        </p:spPr>
      </p:pic>
      <p:pic>
        <p:nvPicPr>
          <p:cNvPr id="15" name="Picture 22" descr="vorobej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4572008"/>
            <a:ext cx="2714644" cy="192722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9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8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3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98000"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678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100000"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Прямоугольник 5"/>
          <p:cNvSpPr>
            <a:spLocks noChangeArrowheads="1"/>
          </p:cNvSpPr>
          <p:nvPr/>
        </p:nvSpPr>
        <p:spPr bwMode="auto">
          <a:xfrm>
            <a:off x="0" y="4000504"/>
            <a:ext cx="85010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Calibri" pitchFamily="34" charset="0"/>
              </a:rPr>
              <a:t>          </a:t>
            </a:r>
            <a:endParaRPr lang="ru-RU" sz="2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285720" y="785794"/>
            <a:ext cx="8143932" cy="2071702"/>
          </a:xfrm>
          <a:prstGeom prst="cloudCallout">
            <a:avLst>
              <a:gd name="adj1" fmla="val -20028"/>
              <a:gd name="adj2" fmla="val 20510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</a:rPr>
              <a:t>Как помогать птицам зимой? 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002060"/>
                </a:solidFill>
              </a:rPr>
              <a:t>Просто - нужно устраивать для зимующих птиц столовые - </a:t>
            </a:r>
            <a:r>
              <a:rPr lang="ru-RU" b="1" dirty="0" smtClean="0">
                <a:solidFill>
                  <a:srgbClr val="FF0000"/>
                </a:solidFill>
              </a:rPr>
              <a:t>кормушки.</a:t>
            </a:r>
            <a:r>
              <a:rPr lang="ru-RU" b="1" dirty="0" smtClean="0">
                <a:solidFill>
                  <a:srgbClr val="002060"/>
                </a:solidFill>
              </a:rPr>
              <a:t> И обязательно подкармливать этих пернатых зимой.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" name="Picture 2" descr="Картинка 18 из 51619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643182"/>
            <a:ext cx="4000528" cy="3611370"/>
          </a:xfrm>
          <a:prstGeom prst="rect">
            <a:avLst/>
          </a:prstGeom>
          <a:noFill/>
        </p:spPr>
      </p:pic>
      <p:pic>
        <p:nvPicPr>
          <p:cNvPr id="5" name="Picture 4" descr="https://arhivurokov.ru/kopilka/up/html/2017/02/02/k_5892ded033dd8/386799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714752"/>
            <a:ext cx="4000496" cy="31432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gamejulia.ru/images/i/kormushka-dlya-ptits-zim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0900" y="2085975"/>
            <a:ext cx="5753100" cy="4772025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428596" y="571480"/>
            <a:ext cx="3714776" cy="1857388"/>
          </a:xfrm>
          <a:prstGeom prst="cloudCallout">
            <a:avLst>
              <a:gd name="adj1" fmla="val 12500"/>
              <a:gd name="adj2" fmla="val 17788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Что такое        правильная   к</a:t>
            </a:r>
            <a:r>
              <a:rPr lang="ru-RU" sz="2000" dirty="0" smtClean="0">
                <a:solidFill>
                  <a:srgbClr val="FF0000"/>
                </a:solidFill>
              </a:rPr>
              <a:t>о</a:t>
            </a:r>
            <a:r>
              <a:rPr lang="ru-RU" sz="2000" b="1" dirty="0" smtClean="0">
                <a:solidFill>
                  <a:srgbClr val="FF0000"/>
                </a:solidFill>
              </a:rPr>
              <a:t>рмушка?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500306"/>
            <a:ext cx="21431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правильная кормушка –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это кормушка, в которою вы постоянно подсыпаете корм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2" descr="http://kids-time.org/wp-content/uploads/2013/03/%D0%BF%D0%BE%D0%BA%D0%BE%D1%80%D0%BC%D0%B8-%D0%BF%D1%82%D0%B8%D1%87%D0%B5%D0%B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786322"/>
            <a:ext cx="3000396" cy="20716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Documents and Settings\323\Рабочий стол\Портфель\большие анимашки\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785794"/>
            <a:ext cx="4019562" cy="308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носка-облако 3"/>
          <p:cNvSpPr/>
          <p:nvPr/>
        </p:nvSpPr>
        <p:spPr>
          <a:xfrm>
            <a:off x="714348" y="3571876"/>
            <a:ext cx="6715172" cy="2500330"/>
          </a:xfrm>
          <a:prstGeom prst="cloudCallout">
            <a:avLst>
              <a:gd name="adj1" fmla="val 12500"/>
              <a:gd name="adj2" fmla="val 17788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  </a:t>
            </a:r>
            <a:r>
              <a:rPr lang="ru-RU" sz="2800" b="1" u="sng" dirty="0" smtClean="0">
                <a:solidFill>
                  <a:srgbClr val="FF0000"/>
                </a:solidFill>
              </a:rPr>
              <a:t>Хитрые вопросы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0" y="1214422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ПРЕЗЕНТАЦИЯ НА ТЕМУ: 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«Зимующие птицы» 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для детей средней группы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3571876"/>
            <a:ext cx="66437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Задачи: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Систематизировать  и закреплять представления о зимующих птицах.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Расширять словарный запас по теме «Зимующие птицы»( воркует, каркает, трещит, чирикает, свиристель, кормушки, зимовать)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Воспитывать  любовь и бережное отношение к птицам.</a:t>
            </a:r>
          </a:p>
          <a:p>
            <a:pPr marL="457200" indent="-457200">
              <a:buFont typeface="Arial" pitchFamily="34" charset="0"/>
              <a:buChar char="•"/>
            </a:pP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642910" y="857232"/>
            <a:ext cx="4214842" cy="1857388"/>
          </a:xfrm>
          <a:prstGeom prst="cloudCallout">
            <a:avLst>
              <a:gd name="adj1" fmla="val 12500"/>
              <a:gd name="adj2" fmla="val 17788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Угадай, кто спрятался?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0" name="Picture 2" descr="C:\Users\Sergei\Desktop\bird2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2714620"/>
            <a:ext cx="3810000" cy="2886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funnypainters.com/uploads/vetki-elki-png/%D0%B2%D0%B5%D1%82%D0%BA%D0%B8%20%D0%B5%D0%BB%D0%BA%D0%B8%20png%2004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58" y="2071678"/>
            <a:ext cx="4968552" cy="45559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500034" y="785794"/>
            <a:ext cx="4214842" cy="1857388"/>
          </a:xfrm>
          <a:prstGeom prst="cloudCallout">
            <a:avLst>
              <a:gd name="adj1" fmla="val 12500"/>
              <a:gd name="adj2" fmla="val 17788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Угадай, кто спрятался?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" name="Picture 4" descr="https://arhivurokov.ru/multiurok/a/c/f/acfdd40c541c7a38a1e4d6e6a99861144a433656/izobrazhieniie-zimuiushchikh-i-pierieliotnykh-ptits_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429000"/>
            <a:ext cx="2912829" cy="2428868"/>
          </a:xfrm>
          <a:prstGeom prst="rect">
            <a:avLst/>
          </a:prstGeom>
          <a:noFill/>
        </p:spPr>
      </p:pic>
      <p:pic>
        <p:nvPicPr>
          <p:cNvPr id="6" name="Picture 39" descr="SNOWFLK4"/>
          <p:cNvPicPr>
            <a:picLocks noChangeAspect="1" noChangeArrowheads="1"/>
          </p:cNvPicPr>
          <p:nvPr/>
        </p:nvPicPr>
        <p:blipFill>
          <a:blip r:embed="rId3" cstate="print">
            <a:lum bright="4000"/>
          </a:blip>
          <a:srcRect/>
          <a:stretch>
            <a:fillRect/>
          </a:stretch>
        </p:blipFill>
        <p:spPr bwMode="auto">
          <a:xfrm>
            <a:off x="4143372" y="3143248"/>
            <a:ext cx="2500313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500034" y="785794"/>
            <a:ext cx="4214842" cy="1857388"/>
          </a:xfrm>
          <a:prstGeom prst="cloudCallout">
            <a:avLst>
              <a:gd name="adj1" fmla="val 12500"/>
              <a:gd name="adj2" fmla="val 17788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Угадай, кто спрятался?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11" descr="Картинка 4 из 655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357818" y="3643314"/>
            <a:ext cx="2500330" cy="1579692"/>
          </a:xfrm>
          <a:prstGeom prst="rect">
            <a:avLst/>
          </a:prstGeom>
          <a:noFill/>
        </p:spPr>
      </p:pic>
      <p:pic>
        <p:nvPicPr>
          <p:cNvPr id="5" name="Picture 41" descr="SNOWFLK4"/>
          <p:cNvPicPr>
            <a:picLocks noChangeAspect="1" noChangeArrowheads="1"/>
          </p:cNvPicPr>
          <p:nvPr/>
        </p:nvPicPr>
        <p:blipFill>
          <a:blip r:embed="rId3" cstate="print">
            <a:lum bright="4000"/>
          </a:blip>
          <a:srcRect/>
          <a:stretch>
            <a:fillRect/>
          </a:stretch>
        </p:blipFill>
        <p:spPr bwMode="auto">
          <a:xfrm>
            <a:off x="5214942" y="3214686"/>
            <a:ext cx="2262187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250030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6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6203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5" name="Picture 2" descr="C:\Users\Пользователь\Documents\Анимация\animashky\3D\животные\птицы\434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857232"/>
            <a:ext cx="214314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ыноска-облако 6"/>
          <p:cNvSpPr/>
          <p:nvPr/>
        </p:nvSpPr>
        <p:spPr>
          <a:xfrm>
            <a:off x="428596" y="1000108"/>
            <a:ext cx="5643602" cy="2500330"/>
          </a:xfrm>
          <a:prstGeom prst="cloudCallout">
            <a:avLst>
              <a:gd name="adj1" fmla="val 12500"/>
              <a:gd name="adj2" fmla="val 17788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nstantia" pitchFamily="18" charset="0"/>
              </a:rPr>
              <a:t>Для чего дятел «барабанит»?</a:t>
            </a:r>
            <a:endParaRPr lang="ru-RU" sz="24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3571876"/>
            <a:ext cx="30003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400" b="1" dirty="0" smtClean="0">
                <a:solidFill>
                  <a:srgbClr val="0070C0"/>
                </a:solidFill>
                <a:latin typeface="Constantia" pitchFamily="18" charset="0"/>
              </a:rPr>
              <a:t>клюв чистит;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Constantia" pitchFamily="18" charset="0"/>
              </a:rPr>
              <a:t>-кому-то что-то сообщает;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Constantia" pitchFamily="18" charset="0"/>
              </a:rPr>
              <a:t>-музыкой увлекается.</a:t>
            </a:r>
            <a:endParaRPr lang="ru-RU" sz="2400" b="1" dirty="0">
              <a:solidFill>
                <a:srgbClr val="0070C0"/>
              </a:solidFill>
              <a:latin typeface="Constantia" pitchFamily="18" charset="0"/>
            </a:endParaRPr>
          </a:p>
        </p:txBody>
      </p:sp>
      <p:pic>
        <p:nvPicPr>
          <p:cNvPr id="10" name="Picture 3" descr="Картинка 8 из 658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17746" flipH="1">
            <a:off x="2839225" y="4395424"/>
            <a:ext cx="1783116" cy="216792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oron_tr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4857760"/>
            <a:ext cx="1871663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vorobei_tr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4841875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Картинка 4 из 655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57224" y="1785926"/>
            <a:ext cx="3500462" cy="3079890"/>
          </a:xfrm>
          <a:prstGeom prst="rect">
            <a:avLst/>
          </a:prstGeom>
          <a:noFill/>
        </p:spPr>
      </p:pic>
      <p:pic>
        <p:nvPicPr>
          <p:cNvPr id="10" name="Picture 2" descr="http://ped-kopilka.ru/upload/blogs2/2016/3/38468_6bbec25541f4d56dfddce8996b166f9c.j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1571612"/>
            <a:ext cx="4857784" cy="3214710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1643042" y="571480"/>
            <a:ext cx="4000528" cy="1428760"/>
          </a:xfrm>
          <a:prstGeom prst="cloudCallout">
            <a:avLst>
              <a:gd name="adj1" fmla="val 12500"/>
              <a:gd name="adj2" fmla="val 17788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FF0000"/>
                </a:solidFill>
              </a:rPr>
              <a:t>Угадай,чьи</a:t>
            </a:r>
            <a:r>
              <a:rPr lang="ru-RU" sz="2400" b="1" dirty="0" smtClean="0">
                <a:solidFill>
                  <a:srgbClr val="FF0000"/>
                </a:solidFill>
              </a:rPr>
              <a:t> следы?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2" name="Picture 6" descr="C:\Documents and Settings\323\Рабочий стол\Портфель\большие анимашки\17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500438"/>
            <a:ext cx="1685925" cy="139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4" name="Picture 8" descr="C:\Documents and Settings\323\Рабочий стол\Портфель\клипатры\синиц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714884"/>
            <a:ext cx="2357437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Выноска-облако 9"/>
          <p:cNvSpPr/>
          <p:nvPr/>
        </p:nvSpPr>
        <p:spPr>
          <a:xfrm>
            <a:off x="357158" y="1142984"/>
            <a:ext cx="6000792" cy="2500330"/>
          </a:xfrm>
          <a:prstGeom prst="cloudCallout">
            <a:avLst>
              <a:gd name="adj1" fmla="val -20028"/>
              <a:gd name="adj2" fmla="val 20510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Пусть живут в лесах, в садах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И поют нам птицы.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Ведь они для нас друзья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Снегири, воробьи, синицы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1" name="Picture 5" descr="C:\Documents and Settings\323\Рабочий стол\Портфель\большие анимашки\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857232"/>
            <a:ext cx="23050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Documents and Settings\323\Рабочий стол\Портфель\большие анимашки\17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4071942"/>
            <a:ext cx="1685925" cy="139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3174" y="5715016"/>
            <a:ext cx="44532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00863D"/>
                </a:solidFill>
                <a:latin typeface="Calibri" pitchFamily="34" charset="0"/>
              </a:rPr>
              <a:t>Автор:Епанчинцева</a:t>
            </a:r>
            <a:r>
              <a:rPr lang="ru-RU" sz="3200" b="1" dirty="0" smtClean="0">
                <a:solidFill>
                  <a:srgbClr val="00863D"/>
                </a:solidFill>
                <a:latin typeface="Calibri" pitchFamily="34" charset="0"/>
              </a:rPr>
              <a:t> И С.</a:t>
            </a:r>
            <a:endParaRPr lang="ru-RU" sz="3200" b="1" dirty="0">
              <a:solidFill>
                <a:srgbClr val="00863D"/>
              </a:solidFill>
              <a:latin typeface="Calibri" pitchFamily="34" charset="0"/>
            </a:endParaRPr>
          </a:p>
        </p:txBody>
      </p:sp>
      <p:sp>
        <p:nvSpPr>
          <p:cNvPr id="62473" name="WordArt 9"/>
          <p:cNvSpPr>
            <a:spLocks noChangeArrowheads="1" noChangeShapeType="1" noTextEdit="1"/>
          </p:cNvSpPr>
          <p:nvPr/>
        </p:nvSpPr>
        <p:spPr bwMode="auto">
          <a:xfrm>
            <a:off x="1619250" y="1500174"/>
            <a:ext cx="5453080" cy="2000264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40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к  о  </a:t>
            </a:r>
            <a:r>
              <a:rPr lang="ru-RU" sz="4000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н</a:t>
            </a:r>
            <a:r>
              <a:rPr lang="ru-RU" sz="40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 е  </a:t>
            </a:r>
            <a:r>
              <a:rPr lang="ru-RU" sz="4000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ц</a:t>
            </a:r>
            <a:endParaRPr lang="ru-RU" sz="40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pic>
        <p:nvPicPr>
          <p:cNvPr id="7" name="Picture 7" descr="C:\Documents and Settings\323\Рабочий стол\Портфель\большие анимашки\1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238750"/>
            <a:ext cx="24288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Documents and Settings\323\Рабочий стол\Портфель\большие анимашки\1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500042"/>
            <a:ext cx="24288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C:\Users\Пользователь\Documents\Анимация\animashky\ОБЫЧНЫЕ\животные\птицы\800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357694"/>
            <a:ext cx="11049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C:\Users\Пользователь\Documents\Анимация\animashky\ОБЫЧНЫЕ\животные\птицы\800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5429264"/>
            <a:ext cx="11049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 descr="C:\Users\Пользователь\Documents\Анимация\animashky\ОБЫЧНЫЕ\животные\птицы\800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500438"/>
            <a:ext cx="11049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ыноска-облако 7"/>
          <p:cNvSpPr/>
          <p:nvPr/>
        </p:nvSpPr>
        <p:spPr>
          <a:xfrm>
            <a:off x="571472" y="1357298"/>
            <a:ext cx="8143932" cy="2428892"/>
          </a:xfrm>
          <a:prstGeom prst="cloudCallout">
            <a:avLst>
              <a:gd name="adj1" fmla="val -20028"/>
              <a:gd name="adj2" fmla="val 20510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Потянулись гуси на далёкий юг.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Голоса их грустные ловит чуткий слух.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Пролетают мимо стороны лесной…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Возвращайтесь, милые! Будем ждать весной.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1682" name="Picture 2" descr="http://kaliningradfishing.ru/hunter/o-hoz/0173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29132"/>
            <a:ext cx="2857500" cy="1666875"/>
          </a:xfrm>
          <a:prstGeom prst="rect">
            <a:avLst/>
          </a:prstGeom>
          <a:noFill/>
        </p:spPr>
      </p:pic>
      <p:pic>
        <p:nvPicPr>
          <p:cNvPr id="71684" name="Picture 4" descr="http://kaliningradfishing.ru/hunter/o-hoz/0173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4714884"/>
            <a:ext cx="2857500" cy="1666875"/>
          </a:xfrm>
          <a:prstGeom prst="rect">
            <a:avLst/>
          </a:prstGeom>
          <a:noFill/>
        </p:spPr>
      </p:pic>
      <p:pic>
        <p:nvPicPr>
          <p:cNvPr id="71686" name="Picture 6" descr="http://kaliningradfishing.ru/hunter/o-hoz/0173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5191125"/>
            <a:ext cx="2857500" cy="1666875"/>
          </a:xfrm>
          <a:prstGeom prst="rect">
            <a:avLst/>
          </a:prstGeom>
          <a:noFill/>
        </p:spPr>
      </p:pic>
      <p:pic>
        <p:nvPicPr>
          <p:cNvPr id="6" name="Picture 5" descr="http://www.fantasyflash.ru/anime/bird/image/bird2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000108"/>
            <a:ext cx="714375" cy="95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http://www.fantasyflash.ru/anime/bird/image/bird2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642918"/>
            <a:ext cx="714375" cy="95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http://www.fantasyflash.ru/anime/bird/image/bird2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500042"/>
            <a:ext cx="714375" cy="95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Картинка 63 из 4087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5929330"/>
            <a:ext cx="2724256" cy="276574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286000" y="222867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Picture 7" descr="C:\Users\Пользователь\Documents\Анимация\animashky\ОБЫЧНЫЕ\животные\птицы\800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642918"/>
            <a:ext cx="11049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-214346" y="1643050"/>
            <a:ext cx="8143932" cy="3429024"/>
          </a:xfrm>
          <a:prstGeom prst="cloudCallout">
            <a:avLst>
              <a:gd name="adj1" fmla="val -20028"/>
              <a:gd name="adj2" fmla="val 20510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Улетают птицы не из-за холодов,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из-за нехватки пищи, так как осенью исчезают насекомые, становится меньше ягод и семян растений.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5" descr="C:\Documents and Settings\323\Рабочий стол\Портфель\большие анимашки\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214290"/>
            <a:ext cx="23050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AN0070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1337" y="3286124"/>
            <a:ext cx="2252663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AN0070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456240">
            <a:off x="5543989" y="4758907"/>
            <a:ext cx="3000375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Картинка 63 из 4087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42" y="5857892"/>
            <a:ext cx="2724256" cy="2765742"/>
          </a:xfrm>
          <a:prstGeom prst="rect">
            <a:avLst/>
          </a:prstGeom>
          <a:noFill/>
        </p:spPr>
      </p:pic>
      <p:pic>
        <p:nvPicPr>
          <p:cNvPr id="9" name="Picture 6" descr="C:\Documents and Settings\323\Рабочий стол\Портфель\большие анимашки\17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908" y="857232"/>
            <a:ext cx="1685925" cy="139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C:\Documents and Settings\323\Рабочий стол\Портфель\большие анимашки\17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571480"/>
            <a:ext cx="1685925" cy="139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C:\Documents and Settings\323\Рабочий стол\Портфель\большие анимашки\17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428604"/>
            <a:ext cx="1685925" cy="139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Картинка 8 из 658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17746" flipH="1">
            <a:off x="124581" y="4295158"/>
            <a:ext cx="1783116" cy="2167923"/>
          </a:xfrm>
          <a:prstGeom prst="rect">
            <a:avLst/>
          </a:prstGeom>
          <a:noFill/>
        </p:spPr>
      </p:pic>
      <p:pic>
        <p:nvPicPr>
          <p:cNvPr id="5" name="Picture 13" descr="Картинка 107 из 377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3786190"/>
            <a:ext cx="2928926" cy="3333752"/>
          </a:xfrm>
          <a:prstGeom prst="rect">
            <a:avLst/>
          </a:prstGeom>
          <a:noFill/>
        </p:spPr>
      </p:pic>
      <p:sp>
        <p:nvSpPr>
          <p:cNvPr id="8" name="Выноска-облако 7"/>
          <p:cNvSpPr/>
          <p:nvPr/>
        </p:nvSpPr>
        <p:spPr>
          <a:xfrm>
            <a:off x="428596" y="928670"/>
            <a:ext cx="7929618" cy="3500462"/>
          </a:xfrm>
          <a:prstGeom prst="cloudCallout">
            <a:avLst>
              <a:gd name="adj1" fmla="val -20028"/>
              <a:gd name="adj2" fmla="val 20510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</a:rPr>
              <a:t>А какие птицы остаются зимовать?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Остаются те, которые способны переносить холод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которые способны зимой найти себе еду, 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кто питается семенами, зёрнами, ягодами. 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Но и им приходится нелегко.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Picture 8" descr="C:\Documents and Settings\323\Рабочий стол\Портфель\клипатры\синиц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5000636"/>
            <a:ext cx="285752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642910" y="5643578"/>
            <a:ext cx="80137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Ребята, отгадайте загадки. И тогда  вы узнаете, кто из зимующих птиц к нам пожалует в гости зимой.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pic>
        <p:nvPicPr>
          <p:cNvPr id="8197" name="Picture 5" descr="C:\Documents and Settings\323\Рабочий стол\Портфель\большие анимашки\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285728"/>
            <a:ext cx="23050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4" name="Picture 2" descr="http://www.playcast.ru/uploads/2015/12/10/162641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71546"/>
            <a:ext cx="5753100" cy="43529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142844" y="2428868"/>
            <a:ext cx="8143932" cy="3643338"/>
          </a:xfrm>
          <a:prstGeom prst="cloudCallout">
            <a:avLst>
              <a:gd name="adj1" fmla="val -20028"/>
              <a:gd name="adj2" fmla="val 20510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b="1" dirty="0" smtClean="0"/>
          </a:p>
          <a:p>
            <a:r>
              <a:rPr lang="ru-RU" sz="2000" b="1" dirty="0" smtClean="0"/>
              <a:t>Каждый год я к вам лечу,</a:t>
            </a:r>
            <a:br>
              <a:rPr lang="ru-RU" sz="2000" b="1" dirty="0" smtClean="0"/>
            </a:br>
            <a:r>
              <a:rPr lang="ru-RU" sz="2000" b="1" dirty="0" smtClean="0"/>
              <a:t>Зимовать у вас хочу.</a:t>
            </a:r>
            <a:br>
              <a:rPr lang="ru-RU" sz="2000" b="1" dirty="0" smtClean="0"/>
            </a:br>
            <a:r>
              <a:rPr lang="ru-RU" sz="2000" b="1" dirty="0" smtClean="0"/>
              <a:t>И ещё красней зимой. Ярко-красный галстук мой.</a:t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7" name="Picture 5" descr="C:\Documents and Settings\323\Рабочий стол\Портфель\большие анимашки\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85728"/>
            <a:ext cx="23050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негирь 1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592933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http://www.velvet.by/files/userfiles/4467/0_67bcc_b9ce2869_X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836712"/>
            <a:ext cx="3194920" cy="22060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Выноска-облако 12"/>
          <p:cNvSpPr/>
          <p:nvPr/>
        </p:nvSpPr>
        <p:spPr>
          <a:xfrm>
            <a:off x="1000068" y="3000372"/>
            <a:ext cx="8143932" cy="3143272"/>
          </a:xfrm>
          <a:prstGeom prst="cloudCallout">
            <a:avLst>
              <a:gd name="adj1" fmla="val -20028"/>
              <a:gd name="adj2" fmla="val 20510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Эта маленькая пташка</a:t>
            </a:r>
            <a:br>
              <a:rPr lang="ru-RU" sz="2000" b="1" dirty="0" smtClean="0"/>
            </a:br>
            <a:r>
              <a:rPr lang="ru-RU" sz="2000" b="1" dirty="0" smtClean="0"/>
              <a:t>Носит серую рубашку,</a:t>
            </a:r>
            <a:br>
              <a:rPr lang="ru-RU" sz="2000" b="1" dirty="0" smtClean="0"/>
            </a:br>
            <a:r>
              <a:rPr lang="ru-RU" sz="2000" b="1" dirty="0" smtClean="0"/>
              <a:t>Подбирает быстро крошки</a:t>
            </a:r>
            <a:br>
              <a:rPr lang="ru-RU" sz="2000" b="1" dirty="0" smtClean="0"/>
            </a:br>
            <a:r>
              <a:rPr lang="ru-RU" sz="2000" b="1" dirty="0" smtClean="0"/>
              <a:t>И спасается от кошки.</a:t>
            </a:r>
            <a:endParaRPr lang="ru-RU" sz="2000" b="1" dirty="0"/>
          </a:p>
        </p:txBody>
      </p:sp>
      <p:pic>
        <p:nvPicPr>
          <p:cNvPr id="4" name="Picture 5" descr="C:\Documents and Settings\323\Рабочий стол\Портфель\большие анимашки\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500042"/>
            <a:ext cx="23050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воробей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5929330"/>
            <a:ext cx="468312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воробей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714356"/>
            <a:ext cx="3214711" cy="2500330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357158" y="3071810"/>
            <a:ext cx="8143932" cy="3000396"/>
          </a:xfrm>
          <a:prstGeom prst="cloudCallout">
            <a:avLst>
              <a:gd name="adj1" fmla="val -20028"/>
              <a:gd name="adj2" fmla="val 20510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0000"/>
                </a:solidFill>
              </a:rPr>
              <a:t>Кар-кар-кар! Кар-кар-кар! –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Вот и весь репертуар.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Оглашает крону клёна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Своим пением …</a:t>
            </a:r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5" descr="C:\Documents and Settings\323\Рабочий стол\Портфель\большие анимашки\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857232"/>
            <a:ext cx="23050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ворона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592933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allforchildren.ru/birds/img/bird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785794"/>
            <a:ext cx="3786214" cy="284449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9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2283</TotalTime>
  <Words>361</Words>
  <Application>Microsoft Office PowerPoint</Application>
  <PresentationFormat>Экран (4:3)</PresentationFormat>
  <Paragraphs>62</Paragraphs>
  <Slides>26</Slides>
  <Notes>2</Notes>
  <HiddenSlides>0</HiddenSlides>
  <MMClips>17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113</dc:creator>
  <cp:lastModifiedBy>1</cp:lastModifiedBy>
  <cp:revision>270</cp:revision>
  <dcterms:created xsi:type="dcterms:W3CDTF">2008-02-23T20:06:27Z</dcterms:created>
  <dcterms:modified xsi:type="dcterms:W3CDTF">2017-11-21T17:56:45Z</dcterms:modified>
</cp:coreProperties>
</file>